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4" r:id="rId3"/>
    <p:sldId id="257" r:id="rId4"/>
    <p:sldId id="259" r:id="rId5"/>
    <p:sldId id="268" r:id="rId6"/>
    <p:sldId id="258" r:id="rId7"/>
    <p:sldId id="270" r:id="rId8"/>
    <p:sldId id="271" r:id="rId9"/>
    <p:sldId id="267" r:id="rId10"/>
    <p:sldId id="272" r:id="rId11"/>
    <p:sldId id="269" r:id="rId12"/>
    <p:sldId id="264" r:id="rId13"/>
    <p:sldId id="261" r:id="rId14"/>
    <p:sldId id="265" r:id="rId15"/>
    <p:sldId id="260" r:id="rId16"/>
    <p:sldId id="273" r:id="rId17"/>
    <p:sldId id="26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B9A89-E50A-44CE-9114-8D1C68FC3366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8E771-C819-4CD5-8EBD-CF04C1DCC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31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C7FCCF-9852-4179-B26E-90D0E4F0B47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4A5EFD-CD4D-48EA-B963-BCFFF911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rrington.org/uploaded/Central_Office/Policy/5000/5061_Comparability_of_Services_for_Title_I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school.torrington.org/public/" TargetMode="External"/><Relationship Id="rId2" Type="http://schemas.openxmlformats.org/officeDocument/2006/relationships/hyperlink" Target="http://www.torrington.org/page.cfm?p=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rrington.org/page.cfm?p=1530" TargetMode="External"/><Relationship Id="rId5" Type="http://schemas.openxmlformats.org/officeDocument/2006/relationships/hyperlink" Target="http://www.torrington.org/page.cfm?p=846" TargetMode="External"/><Relationship Id="rId4" Type="http://schemas.openxmlformats.org/officeDocument/2006/relationships/hyperlink" Target="http://www.torrington.org/page.cfm?p=84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rrington.org/page.cfm?p=815" TargetMode="External"/><Relationship Id="rId2" Type="http://schemas.openxmlformats.org/officeDocument/2006/relationships/hyperlink" Target="http://www.torrington.org/uploaded/Central_Office/HR/TEASalSched11-1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rrington.org/page.cfm?p=9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rrington.org/page.cfm?p=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 quick primer in how title I funds are allocated in </a:t>
            </a:r>
            <a:r>
              <a:rPr lang="en-US" dirty="0" err="1" smtClean="0"/>
              <a:t>tps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I funding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Involvement defined as “regular, two-way, and meaningful communication”</a:t>
            </a:r>
          </a:p>
          <a:p>
            <a:r>
              <a:rPr lang="en-US" dirty="0" smtClean="0"/>
              <a:t>Parental “Right to Know”:  teacher professional qualifications  must be made available on request</a:t>
            </a:r>
          </a:p>
          <a:p>
            <a:r>
              <a:rPr lang="en-US" dirty="0" smtClean="0"/>
              <a:t>Parents must be informed if child will be taught by a teacher not HQ for four or more consecutive weeks</a:t>
            </a:r>
          </a:p>
          <a:p>
            <a:r>
              <a:rPr lang="en-US" dirty="0" smtClean="0"/>
              <a:t>Child’s CMT/CAPT scores must be available to parents</a:t>
            </a:r>
          </a:p>
          <a:p>
            <a:r>
              <a:rPr lang="en-US" dirty="0" smtClean="0"/>
              <a:t>District must have a Title I Policy </a:t>
            </a:r>
            <a:r>
              <a:rPr lang="en-US" dirty="0" smtClean="0">
                <a:hlinkClick r:id="rId2"/>
              </a:rPr>
              <a:t>http://www.torrington.org/uploaded/Central_Office/Policy/5000/5061_Comparability_of_Services_for_Title_I.pdf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Schools must have a School-Parent Compact</a:t>
            </a:r>
          </a:p>
          <a:p>
            <a:r>
              <a:rPr lang="en-US" dirty="0" smtClean="0"/>
              <a:t>Schools should have an annual parent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Opportunities for parental involvement in child’s education</a:t>
            </a:r>
          </a:p>
          <a:p>
            <a:pPr lvl="1"/>
            <a:r>
              <a:rPr lang="en-US" dirty="0" smtClean="0"/>
              <a:t>Literacy and numeracy nights and workshops (see school calendars)</a:t>
            </a:r>
          </a:p>
          <a:p>
            <a:r>
              <a:rPr lang="en-US" sz="2400" dirty="0" smtClean="0"/>
              <a:t>Communication tools</a:t>
            </a:r>
          </a:p>
          <a:p>
            <a:pPr lvl="1"/>
            <a:r>
              <a:rPr lang="en-US" sz="1900" dirty="0" smtClean="0"/>
              <a:t>Parent-teacher-school compacts</a:t>
            </a:r>
          </a:p>
          <a:p>
            <a:pPr lvl="1"/>
            <a:r>
              <a:rPr lang="en-US" sz="1900" dirty="0" smtClean="0"/>
              <a:t>LEA/district report cards </a:t>
            </a:r>
            <a:r>
              <a:rPr lang="en-US" sz="1900" dirty="0" smtClean="0">
                <a:hlinkClick r:id="rId2"/>
              </a:rPr>
              <a:t>http://www.torrington.org/page.cfm?p=50</a:t>
            </a:r>
            <a:r>
              <a:rPr lang="en-US" sz="1900" dirty="0" smtClean="0"/>
              <a:t> </a:t>
            </a:r>
          </a:p>
          <a:p>
            <a:pPr lvl="1"/>
            <a:r>
              <a:rPr lang="en-US" sz="1900" dirty="0" smtClean="0"/>
              <a:t>Parent portal </a:t>
            </a:r>
            <a:r>
              <a:rPr lang="en-US" sz="1900" dirty="0" smtClean="0">
                <a:hlinkClick r:id="rId3"/>
              </a:rPr>
              <a:t>https://powerschool.torrington.org/public/</a:t>
            </a:r>
            <a:r>
              <a:rPr lang="en-US" sz="1900" dirty="0" smtClean="0"/>
              <a:t> , </a:t>
            </a:r>
            <a:r>
              <a:rPr lang="en-US" sz="1900" dirty="0" smtClean="0">
                <a:hlinkClick r:id="rId4"/>
              </a:rPr>
              <a:t>http://www.torrington.org/page.cfm?p=849</a:t>
            </a:r>
            <a:r>
              <a:rPr lang="en-US" sz="1900" dirty="0" smtClean="0"/>
              <a:t> </a:t>
            </a:r>
          </a:p>
          <a:p>
            <a:r>
              <a:rPr lang="en-US" sz="2400" dirty="0" smtClean="0"/>
              <a:t>Reporting requirements</a:t>
            </a:r>
          </a:p>
          <a:p>
            <a:pPr lvl="1"/>
            <a:r>
              <a:rPr lang="en-US" sz="1900" dirty="0" smtClean="0"/>
              <a:t>School report cards, including AYP </a:t>
            </a:r>
            <a:r>
              <a:rPr lang="en-US" sz="1900" dirty="0" smtClean="0">
                <a:hlinkClick r:id="rId5"/>
              </a:rPr>
              <a:t>http://www.torrington.org/page.cfm?p=846</a:t>
            </a:r>
            <a:endParaRPr lang="en-US" sz="1900" dirty="0" smtClean="0"/>
          </a:p>
          <a:p>
            <a:r>
              <a:rPr lang="en-US" sz="2400" dirty="0" smtClean="0"/>
              <a:t>Parent advisory capacity</a:t>
            </a:r>
          </a:p>
          <a:p>
            <a:pPr lvl="1"/>
            <a:r>
              <a:rPr lang="en-US" sz="1900" dirty="0" smtClean="0"/>
              <a:t>Forbes’ SGC: </a:t>
            </a:r>
            <a:r>
              <a:rPr lang="en-US" sz="1900" dirty="0" smtClean="0">
                <a:hlinkClick r:id="rId6"/>
              </a:rPr>
              <a:t>http://www.torrington.org/page.cfm?p=1530</a:t>
            </a:r>
            <a:r>
              <a:rPr lang="en-US" sz="19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Comparability:  Parallel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District-wide salary schedule </a:t>
            </a:r>
            <a:r>
              <a:rPr lang="en-US" dirty="0" smtClean="0">
                <a:hlinkClick r:id="rId2"/>
              </a:rPr>
              <a:t>http://www.torrington.org/uploaded/Central_Office/HR/TEASalSched11-12.pdf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Comparability in staff roles</a:t>
            </a:r>
          </a:p>
          <a:p>
            <a:r>
              <a:rPr lang="en-US" dirty="0" smtClean="0"/>
              <a:t>Common professional development experiences </a:t>
            </a:r>
            <a:r>
              <a:rPr lang="en-US" dirty="0" smtClean="0">
                <a:hlinkClick r:id="rId3"/>
              </a:rPr>
              <a:t>http://www.torrington.org/page.cfm?p=815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Provision of common curriculum and instructional materials </a:t>
            </a:r>
            <a:r>
              <a:rPr lang="en-US" dirty="0" smtClean="0">
                <a:hlinkClick r:id="rId4"/>
              </a:rPr>
              <a:t>http://www.torrington.org/page.cfm?p=98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Collaboration between literacy leaders</a:t>
            </a:r>
          </a:p>
          <a:p>
            <a:r>
              <a:rPr lang="en-US" dirty="0" smtClean="0"/>
              <a:t>Extended day programming for AYP at all schools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across the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elementary schools have an embedded literacy support team</a:t>
            </a:r>
          </a:p>
          <a:p>
            <a:r>
              <a:rPr lang="en-US" dirty="0" smtClean="0"/>
              <a:t>Literacy leaders from each school meet monthly to discuss curriculum, instruction, and assessment</a:t>
            </a:r>
          </a:p>
          <a:p>
            <a:r>
              <a:rPr lang="en-US" dirty="0" smtClean="0"/>
              <a:t>All five schools are served by a math consulting teacher</a:t>
            </a:r>
          </a:p>
          <a:p>
            <a:r>
              <a:rPr lang="en-US" dirty="0" smtClean="0"/>
              <a:t>Expectations for the common delivery of curriculum and instructional program K-5</a:t>
            </a:r>
          </a:p>
          <a:p>
            <a:r>
              <a:rPr lang="en-US" dirty="0" smtClean="0"/>
              <a:t>All schools provided with same program materials (ELA:  Good Habits, Great Readers; Math:  Growing with Math programs)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 2011-12 award: $673, 274</a:t>
            </a:r>
          </a:p>
          <a:p>
            <a:r>
              <a:rPr lang="en-US" dirty="0" smtClean="0"/>
              <a:t>Private school allocation, equitable services  (St. Peter/St. Francis): $14,399 (2%)</a:t>
            </a:r>
          </a:p>
          <a:p>
            <a:r>
              <a:rPr lang="en-US" dirty="0" smtClean="0"/>
              <a:t>Professional development allocation: $65,888 (10%) ($30,000 for </a:t>
            </a:r>
            <a:r>
              <a:rPr lang="en-US" dirty="0" err="1" smtClean="0"/>
              <a:t>Purch</a:t>
            </a:r>
            <a:r>
              <a:rPr lang="en-US" dirty="0" smtClean="0"/>
              <a:t> Prof/Tech, $15,000 for salaries/subs, $20, 888 for PD supplies)</a:t>
            </a:r>
          </a:p>
          <a:p>
            <a:r>
              <a:rPr lang="en-US" dirty="0" smtClean="0"/>
              <a:t>Parental involvement:  $6700 (1%)  (translation services)</a:t>
            </a:r>
          </a:p>
          <a:p>
            <a:r>
              <a:rPr lang="en-US" dirty="0" smtClean="0"/>
              <a:t>Salaries:  $584,874 (87%) 8 reading positions, summer literacy planning, extended day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ESEA, Title I ranking and allocating funds determines amount of fund for non-public schools based on per-poverty child</a:t>
            </a:r>
          </a:p>
          <a:p>
            <a:r>
              <a:rPr lang="en-US" dirty="0" smtClean="0"/>
              <a:t>Professional development:  at least 10%</a:t>
            </a:r>
          </a:p>
          <a:p>
            <a:r>
              <a:rPr lang="en-US" dirty="0" smtClean="0"/>
              <a:t>Parental involvement:  at least 1% </a:t>
            </a:r>
          </a:p>
          <a:p>
            <a:r>
              <a:rPr lang="en-US" dirty="0" smtClean="0"/>
              <a:t>Comparability:  provide services that comparable to services provided in non-Title I schools</a:t>
            </a:r>
          </a:p>
          <a:p>
            <a:r>
              <a:rPr lang="en-US" dirty="0" smtClean="0"/>
              <a:t>All purchase requests for PD</a:t>
            </a:r>
            <a:r>
              <a:rPr lang="en-US" smtClean="0"/>
              <a:t>, supplies, etc.  </a:t>
            </a:r>
            <a:r>
              <a:rPr lang="en-US" dirty="0" smtClean="0"/>
              <a:t>placed through Central Office and distributed proportionally to schools based on size of staff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Forbes</a:t>
            </a:r>
          </a:p>
          <a:p>
            <a:pPr lvl="1"/>
            <a:r>
              <a:rPr lang="en-US" dirty="0" smtClean="0"/>
              <a:t>3 Literacy Support teachers</a:t>
            </a:r>
          </a:p>
          <a:p>
            <a:pPr lvl="2"/>
            <a:r>
              <a:rPr lang="en-US" dirty="0" smtClean="0"/>
              <a:t>$49,620</a:t>
            </a:r>
          </a:p>
          <a:p>
            <a:pPr lvl="2"/>
            <a:r>
              <a:rPr lang="en-US" dirty="0" smtClean="0"/>
              <a:t>$82,455</a:t>
            </a:r>
          </a:p>
          <a:p>
            <a:pPr lvl="2"/>
            <a:r>
              <a:rPr lang="en-US" dirty="0" smtClean="0"/>
              <a:t>$82,455*  (retiring 2012)</a:t>
            </a:r>
          </a:p>
          <a:p>
            <a:pPr lvl="1"/>
            <a:r>
              <a:rPr lang="en-US" dirty="0" smtClean="0"/>
              <a:t>1 Reading/Language Arts Specialist</a:t>
            </a:r>
          </a:p>
          <a:p>
            <a:pPr lvl="2"/>
            <a:r>
              <a:rPr lang="en-US" dirty="0" smtClean="0"/>
              <a:t>$77,145</a:t>
            </a:r>
          </a:p>
          <a:p>
            <a:r>
              <a:rPr lang="en-US" dirty="0" smtClean="0"/>
              <a:t>Vogel Wetmore</a:t>
            </a:r>
          </a:p>
          <a:p>
            <a:pPr lvl="1"/>
            <a:r>
              <a:rPr lang="en-US" dirty="0" smtClean="0"/>
              <a:t>3 Literacy Support teachers</a:t>
            </a:r>
          </a:p>
          <a:p>
            <a:pPr lvl="2"/>
            <a:r>
              <a:rPr lang="en-US" dirty="0" smtClean="0"/>
              <a:t>$67,618</a:t>
            </a:r>
          </a:p>
          <a:p>
            <a:pPr lvl="2"/>
            <a:r>
              <a:rPr lang="en-US" dirty="0" smtClean="0"/>
              <a:t>$47,500</a:t>
            </a:r>
          </a:p>
          <a:p>
            <a:pPr lvl="2"/>
            <a:r>
              <a:rPr lang="en-US" dirty="0" smtClean="0"/>
              <a:t>$77,145</a:t>
            </a:r>
          </a:p>
          <a:p>
            <a:pPr lvl="1"/>
            <a:r>
              <a:rPr lang="en-US" dirty="0" smtClean="0"/>
              <a:t>1 Reading/Language Arts Specialist</a:t>
            </a:r>
          </a:p>
          <a:p>
            <a:pPr lvl="2"/>
            <a:r>
              <a:rPr lang="en-US" dirty="0" smtClean="0"/>
              <a:t>$77,145</a:t>
            </a:r>
            <a:endParaRPr lang="en-US" dirty="0"/>
          </a:p>
          <a:p>
            <a:pPr lvl="2">
              <a:buNone/>
            </a:pPr>
            <a:r>
              <a:rPr lang="en-US" dirty="0" smtClean="0"/>
              <a:t>Literacy support staff may be paid from grant or general budget.  Reduction of grant would result in reduction of positions.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Registrations for conferences and workshops </a:t>
            </a:r>
          </a:p>
          <a:p>
            <a:pPr lvl="1"/>
            <a:r>
              <a:rPr lang="en-US" dirty="0" smtClean="0"/>
              <a:t>Connecticut Reading Association</a:t>
            </a:r>
          </a:p>
          <a:p>
            <a:pPr lvl="1"/>
            <a:r>
              <a:rPr lang="en-US" dirty="0" smtClean="0"/>
              <a:t>Education Connection</a:t>
            </a:r>
          </a:p>
          <a:p>
            <a:pPr lvl="1"/>
            <a:r>
              <a:rPr lang="en-US" dirty="0" smtClean="0"/>
              <a:t>SERC</a:t>
            </a:r>
          </a:p>
          <a:p>
            <a:pPr lvl="1"/>
            <a:r>
              <a:rPr lang="en-US" dirty="0" smtClean="0"/>
              <a:t>National Council of Teachers of Mathematics</a:t>
            </a:r>
          </a:p>
          <a:p>
            <a:r>
              <a:rPr lang="en-US" dirty="0" smtClean="0"/>
              <a:t>Presentation, lesson modeling and debriefing by Dr. Nancy Boyles, SCSU </a:t>
            </a:r>
            <a:r>
              <a:rPr lang="en-US" sz="1700" dirty="0" smtClean="0"/>
              <a:t>($14,000 for 6 days job-embedded consulting)</a:t>
            </a:r>
          </a:p>
          <a:p>
            <a:r>
              <a:rPr lang="en-US" dirty="0" smtClean="0"/>
              <a:t>Purchase of teacher training materials</a:t>
            </a:r>
          </a:p>
          <a:p>
            <a:pPr lvl="1"/>
            <a:r>
              <a:rPr lang="en-US" dirty="0" smtClean="0"/>
              <a:t>Getting Ready for the Common Core Standards ($400)</a:t>
            </a:r>
          </a:p>
          <a:p>
            <a:pPr lvl="1"/>
            <a:r>
              <a:rPr lang="en-US" dirty="0" smtClean="0"/>
              <a:t>Math Work Stations materials </a:t>
            </a:r>
          </a:p>
          <a:p>
            <a:pPr lvl="1"/>
            <a:r>
              <a:rPr lang="en-US" dirty="0" smtClean="0"/>
              <a:t>Mastering Basic Math Facts Series ($2000)</a:t>
            </a:r>
          </a:p>
          <a:p>
            <a:pPr lvl="1"/>
            <a:r>
              <a:rPr lang="en-US" dirty="0" smtClean="0"/>
              <a:t>Continuum of Literacy Learning Series ($1000)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presentation will be posted on the district website under “Educational Services”</a:t>
            </a:r>
          </a:p>
          <a:p>
            <a:r>
              <a:rPr lang="en-US" dirty="0" smtClean="0">
                <a:hlinkClick r:id="rId2"/>
              </a:rPr>
              <a:t>http://www.torrington.org/page.cfm?p=97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assurances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 I resources deployed to have the greatest possible positive impact for students and provide services/resources district would not be able to afford otherwise</a:t>
            </a:r>
          </a:p>
          <a:p>
            <a:r>
              <a:rPr lang="en-US" dirty="0" smtClean="0"/>
              <a:t>District staff is knowledgeable about rules, regulations, requirements, and assurances of grant</a:t>
            </a:r>
          </a:p>
          <a:p>
            <a:r>
              <a:rPr lang="en-US" dirty="0" smtClean="0"/>
              <a:t>Grant is submitted annually and reviewed by CSDE</a:t>
            </a:r>
          </a:p>
          <a:p>
            <a:r>
              <a:rPr lang="en-US" dirty="0" smtClean="0"/>
              <a:t>District submits an annual Compliance and Evaluation report to CSDE</a:t>
            </a:r>
          </a:p>
          <a:p>
            <a:r>
              <a:rPr lang="en-US" dirty="0" smtClean="0"/>
              <a:t>This is an overview presentation, as no specific issues were identified to be addressed in detail</a:t>
            </a:r>
          </a:p>
          <a:p>
            <a:r>
              <a:rPr lang="en-US" dirty="0" smtClean="0"/>
              <a:t>Please keep track of questions that arise, if any-Q&amp;A at the end of the presentation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Title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Dates back to the Elementary and Secondary Education Act (ESEA) of 1965</a:t>
            </a:r>
          </a:p>
          <a:p>
            <a:r>
              <a:rPr lang="en-US" dirty="0" smtClean="0"/>
              <a:t>Provides supplemental federal funding for school districts with a high percentage of students from low- income families</a:t>
            </a:r>
          </a:p>
          <a:p>
            <a:r>
              <a:rPr lang="en-US" dirty="0" smtClean="0"/>
              <a:t>Funds are distributed to states who then distribute to local educational agencies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 least 40% of the students must come from low-income families to be eligible to be a Title I school-wide program</a:t>
            </a:r>
          </a:p>
          <a:p>
            <a:pPr lvl="1"/>
            <a:r>
              <a:rPr lang="en-US" dirty="0" smtClean="0"/>
              <a:t>Vogel-Wetmore: 74% in 2010-11</a:t>
            </a:r>
          </a:p>
          <a:p>
            <a:pPr lvl="1"/>
            <a:r>
              <a:rPr lang="en-US" dirty="0" smtClean="0"/>
              <a:t>Forbes:  55% </a:t>
            </a:r>
          </a:p>
          <a:p>
            <a:pPr lvl="1"/>
            <a:r>
              <a:rPr lang="en-US" dirty="0" smtClean="0"/>
              <a:t>Southwest: 59%</a:t>
            </a:r>
          </a:p>
          <a:p>
            <a:r>
              <a:rPr lang="en-US" dirty="0" smtClean="0"/>
              <a:t>School-wide program:  resources can be dispensed in a flexible manner</a:t>
            </a:r>
          </a:p>
          <a:p>
            <a:r>
              <a:rPr lang="en-US" dirty="0" smtClean="0"/>
              <a:t>Targeted assistance:  schools identify and “target” students who are failing or at risk of failing</a:t>
            </a:r>
          </a:p>
          <a:p>
            <a:pPr lvl="1"/>
            <a:r>
              <a:rPr lang="en-US" dirty="0" smtClean="0"/>
              <a:t>Based on academic need not poverty</a:t>
            </a:r>
          </a:p>
          <a:p>
            <a:r>
              <a:rPr lang="en-US" dirty="0" smtClean="0"/>
              <a:t>Other programs exist for</a:t>
            </a:r>
          </a:p>
          <a:p>
            <a:pPr lvl="1"/>
            <a:r>
              <a:rPr lang="en-US" dirty="0" smtClean="0"/>
              <a:t>Migratory students</a:t>
            </a:r>
          </a:p>
          <a:p>
            <a:pPr lvl="1"/>
            <a:r>
              <a:rPr lang="en-US" dirty="0" smtClean="0"/>
              <a:t>Neglected and abused students</a:t>
            </a:r>
          </a:p>
          <a:p>
            <a:pPr lvl="1"/>
            <a:r>
              <a:rPr lang="en-US" dirty="0" smtClean="0"/>
              <a:t>Drop-out prevention</a:t>
            </a:r>
          </a:p>
          <a:p>
            <a:pPr lvl="1"/>
            <a:r>
              <a:rPr lang="en-US" dirty="0" smtClean="0"/>
              <a:t>School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terms in Title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Supplement not supplant</a:t>
            </a:r>
          </a:p>
          <a:p>
            <a:r>
              <a:rPr lang="en-US" dirty="0" smtClean="0"/>
              <a:t>Adequate yearly progress</a:t>
            </a:r>
          </a:p>
          <a:p>
            <a:r>
              <a:rPr lang="en-US" dirty="0" smtClean="0"/>
              <a:t>Highly Qualified</a:t>
            </a:r>
          </a:p>
          <a:p>
            <a:r>
              <a:rPr lang="en-US" dirty="0" smtClean="0"/>
              <a:t>Parental involvement</a:t>
            </a:r>
          </a:p>
          <a:p>
            <a:r>
              <a:rPr lang="en-US" dirty="0" smtClean="0"/>
              <a:t>Comparability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Increasingly restrictive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Supplement not supplant</a:t>
            </a:r>
          </a:p>
          <a:p>
            <a:pPr lvl="1"/>
            <a:r>
              <a:rPr lang="en-US" dirty="0" smtClean="0"/>
              <a:t>Add to, not replace, the cost of existing programming</a:t>
            </a:r>
          </a:p>
          <a:p>
            <a:r>
              <a:rPr lang="en-US" dirty="0" smtClean="0"/>
              <a:t>NCLB added:  </a:t>
            </a:r>
          </a:p>
          <a:p>
            <a:pPr lvl="1"/>
            <a:r>
              <a:rPr lang="en-US" dirty="0" smtClean="0"/>
              <a:t>Adequate yearly progress (AYP)</a:t>
            </a:r>
          </a:p>
          <a:p>
            <a:pPr lvl="1"/>
            <a:r>
              <a:rPr lang="en-US" dirty="0" smtClean="0"/>
              <a:t>Definition of “Highly Qualified” teachers</a:t>
            </a:r>
          </a:p>
          <a:p>
            <a:pPr lvl="1"/>
            <a:r>
              <a:rPr lang="en-US" dirty="0" smtClean="0"/>
              <a:t>Annual report cards</a:t>
            </a:r>
          </a:p>
          <a:p>
            <a:pPr lvl="1"/>
            <a:r>
              <a:rPr lang="en-US" dirty="0" smtClean="0"/>
              <a:t>School choice</a:t>
            </a:r>
          </a:p>
          <a:p>
            <a:pPr lvl="1"/>
            <a:r>
              <a:rPr lang="en-US" dirty="0" smtClean="0"/>
              <a:t>Supplemental Educational Services</a:t>
            </a:r>
          </a:p>
          <a:p>
            <a:r>
              <a:rPr lang="en-US" dirty="0" smtClean="0"/>
              <a:t>Increased parental involvement (school compacts)</a:t>
            </a:r>
          </a:p>
          <a:p>
            <a:r>
              <a:rPr lang="en-US" dirty="0" smtClean="0"/>
              <a:t>Services have to be provided for eligible public and non-public school sites who meet the criteria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23210" y="2255520"/>
          <a:ext cx="3497580" cy="2346960"/>
        </p:xfrm>
        <a:graphic>
          <a:graphicData uri="http://schemas.openxmlformats.org/drawingml/2006/table">
            <a:tbl>
              <a:tblPr/>
              <a:tblGrid>
                <a:gridCol w="640080"/>
                <a:gridCol w="571500"/>
                <a:gridCol w="914400"/>
                <a:gridCol w="6858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AYP Rdg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Annual Rdg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AYP Math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Annual Math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2002-03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2003-04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57%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60%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65%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67%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2004-05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2005-06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2006-07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68%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71%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75%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74%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74%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77%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80%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2007-08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2008-09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2009-10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79%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79%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82%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85%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82%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82%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85%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89%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2010-11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2011-12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2012-13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89%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94%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98%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91%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91%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96%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99%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2013-14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100%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100%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100%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100%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Qualified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Applies to all teachers who teach core academic areas</a:t>
            </a:r>
          </a:p>
          <a:p>
            <a:r>
              <a:rPr lang="en-US" dirty="0" smtClean="0"/>
              <a:t>Must hold full state certification as a teacher</a:t>
            </a:r>
          </a:p>
          <a:p>
            <a:r>
              <a:rPr lang="en-US" dirty="0" smtClean="0"/>
              <a:t>Teachers should teach in their area(s) of certification</a:t>
            </a:r>
          </a:p>
          <a:p>
            <a:r>
              <a:rPr lang="en-US" dirty="0" smtClean="0"/>
              <a:t>By law, districts can only hire teachers who meet the definition of highly qualified in school-wide programs from 2005-06 on</a:t>
            </a:r>
          </a:p>
          <a:p>
            <a:r>
              <a:rPr lang="en-US" dirty="0" smtClean="0"/>
              <a:t>Teachers must receive high quality, job-embedded professional development</a:t>
            </a:r>
          </a:p>
          <a:p>
            <a:r>
              <a:rPr lang="en-US" dirty="0" smtClean="0"/>
              <a:t>Parents should be notified if the teacher is not highly qualified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Staff are selected with required certification for position</a:t>
            </a:r>
          </a:p>
          <a:p>
            <a:r>
              <a:rPr lang="en-US" dirty="0" smtClean="0"/>
              <a:t>Must meet NCLB Highly Qualified requirements</a:t>
            </a:r>
          </a:p>
          <a:p>
            <a:r>
              <a:rPr lang="en-US" dirty="0" smtClean="0"/>
              <a:t>Knowledge of school </a:t>
            </a:r>
          </a:p>
          <a:p>
            <a:r>
              <a:rPr lang="en-US" dirty="0" smtClean="0"/>
              <a:t>Collaboration and collegiality with faculty</a:t>
            </a:r>
          </a:p>
          <a:p>
            <a:r>
              <a:rPr lang="en-US" dirty="0" smtClean="0"/>
              <a:t>Support staff must work effectively with administration, other teachers, and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674</TotalTime>
  <Words>1093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Title I funding</vt:lpstr>
      <vt:lpstr>Statement of assurances</vt:lpstr>
      <vt:lpstr>Background of Title I</vt:lpstr>
      <vt:lpstr>Title I programs</vt:lpstr>
      <vt:lpstr>Key terms in Title I</vt:lpstr>
      <vt:lpstr>Increasingly restrictive guidelines</vt:lpstr>
      <vt:lpstr>AYP</vt:lpstr>
      <vt:lpstr>Highly Qualified</vt:lpstr>
      <vt:lpstr>Staffing models</vt:lpstr>
      <vt:lpstr>Parental Involvement</vt:lpstr>
      <vt:lpstr>Parental involvement</vt:lpstr>
      <vt:lpstr>Comparability:  Parallel structures</vt:lpstr>
      <vt:lpstr>Consistency across the district</vt:lpstr>
      <vt:lpstr>Grant budget</vt:lpstr>
      <vt:lpstr>Spending requirements</vt:lpstr>
      <vt:lpstr>Staffing expenses</vt:lpstr>
      <vt:lpstr>Professional development expenses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funding</dc:title>
  <dc:creator>sdomanico</dc:creator>
  <cp:lastModifiedBy>Shimels, Lisa</cp:lastModifiedBy>
  <cp:revision>31</cp:revision>
  <dcterms:created xsi:type="dcterms:W3CDTF">2012-04-30T17:47:26Z</dcterms:created>
  <dcterms:modified xsi:type="dcterms:W3CDTF">2012-05-17T15:02:41Z</dcterms:modified>
</cp:coreProperties>
</file>